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7" r:id="rId5"/>
    <p:sldId id="291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9" r:id="rId14"/>
    <p:sldId id="288" r:id="rId15"/>
    <p:sldId id="290" r:id="rId16"/>
    <p:sldId id="292" r:id="rId17"/>
    <p:sldId id="29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Havo 4 Lesbrief Vervoer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9696"/>
          <a:stretch/>
        </p:blipFill>
        <p:spPr>
          <a:xfrm>
            <a:off x="0" y="0"/>
            <a:ext cx="12192000" cy="20092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0766"/>
          <a:stretch/>
        </p:blipFill>
        <p:spPr>
          <a:xfrm>
            <a:off x="0" y="0"/>
            <a:ext cx="12192000" cy="245444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0840"/>
          <a:stretch/>
        </p:blipFill>
        <p:spPr>
          <a:xfrm>
            <a:off x="0" y="0"/>
            <a:ext cx="12192000" cy="39463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98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0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8978"/>
          <a:stretch/>
        </p:blipFill>
        <p:spPr>
          <a:xfrm>
            <a:off x="-1" y="0"/>
            <a:ext cx="10587789" cy="48968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587789" cy="689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5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18" y="184149"/>
            <a:ext cx="11997882" cy="272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94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Prijsbepalen.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947" y="1323475"/>
            <a:ext cx="8913055" cy="4717888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gaan toetreden tot een nieuwe markt. Waar moeten we rekening mee houden?</a:t>
            </a:r>
          </a:p>
          <a:p>
            <a:r>
              <a:rPr lang="nl-NL" sz="2500" dirty="0" smtClean="0"/>
              <a:t>Wanneer maken we geen verlies meer?</a:t>
            </a:r>
          </a:p>
          <a:p>
            <a:r>
              <a:rPr lang="nl-NL" sz="2500" dirty="0" smtClean="0"/>
              <a:t>Dit was bij het break-even punt.</a:t>
            </a:r>
          </a:p>
          <a:p>
            <a:r>
              <a:rPr lang="nl-NL" sz="2500" dirty="0" smtClean="0"/>
              <a:t>Het break-even punt is afhankelijk hoeveel stukjes je verkoopt, en welke prijs je ze verkoopt.</a:t>
            </a:r>
          </a:p>
          <a:p>
            <a:r>
              <a:rPr lang="nl-NL" sz="2500" dirty="0" smtClean="0"/>
              <a:t>Namelijk: hoe duurder je de fietsen verkoopt, hoe minder je ervan hoeft te verkopen voordat je geen verlies meer maakt.</a:t>
            </a:r>
          </a:p>
          <a:p>
            <a:r>
              <a:rPr lang="nl-NL" sz="2500" dirty="0" smtClean="0"/>
              <a:t>Wel heel belangrijk! Hoe duurder je de fietsen verkoopt, hoe minder fietsen je ook zal verkopen.</a:t>
            </a:r>
          </a:p>
          <a:p>
            <a:r>
              <a:rPr lang="nl-NL" sz="2500" dirty="0" smtClean="0"/>
              <a:t>Dus juiste balans vinden tussen de prijs en de afzet.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0752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1105" y="609600"/>
            <a:ext cx="9131969" cy="1320800"/>
          </a:xfrm>
        </p:spPr>
        <p:txBody>
          <a:bodyPr/>
          <a:lstStyle/>
          <a:p>
            <a:r>
              <a:rPr lang="nl-NL" dirty="0" smtClean="0"/>
              <a:t>Zelfstandig maken opdracht 2.12 t/m 2.15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84653"/>
            <a:ext cx="447661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 </a:t>
            </a:r>
          </a:p>
          <a:p>
            <a:pPr marL="0" indent="0">
              <a:buNone/>
            </a:pPr>
            <a:r>
              <a:rPr lang="nl-NL" sz="2500" dirty="0" smtClean="0"/>
              <a:t>Zelfstandig lezen en werken, paragraaf 2.4 marginale opbrengst en kosten.</a:t>
            </a:r>
          </a:p>
          <a:p>
            <a:pPr marL="0" indent="0">
              <a:buNone/>
            </a:pPr>
            <a:r>
              <a:rPr lang="nl-NL" sz="2500" dirty="0" smtClean="0"/>
              <a:t>Huiswerk t/m 2.15</a:t>
            </a:r>
          </a:p>
          <a:p>
            <a:pPr marL="0" indent="0">
              <a:buNone/>
            </a:pPr>
            <a:r>
              <a:rPr lang="nl-NL" sz="2500" dirty="0" smtClean="0"/>
              <a:t>Straks sowieso t/m 2.14 nabespreken.</a:t>
            </a:r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93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701"/>
          <a:stretch/>
        </p:blipFill>
        <p:spPr>
          <a:xfrm>
            <a:off x="0" y="0"/>
            <a:ext cx="11321716" cy="78205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271"/>
          <a:stretch/>
        </p:blipFill>
        <p:spPr>
          <a:xfrm>
            <a:off x="0" y="0"/>
            <a:ext cx="11321716" cy="150394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9058"/>
          <a:stretch/>
        </p:blipFill>
        <p:spPr>
          <a:xfrm>
            <a:off x="0" y="0"/>
            <a:ext cx="11321716" cy="214162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9589"/>
          <a:stretch/>
        </p:blipFill>
        <p:spPr>
          <a:xfrm>
            <a:off x="0" y="-1"/>
            <a:ext cx="11321716" cy="348915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1245"/>
          <a:stretch/>
        </p:blipFill>
        <p:spPr>
          <a:xfrm>
            <a:off x="0" y="-1"/>
            <a:ext cx="11321716" cy="406667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5508"/>
          <a:stretch/>
        </p:blipFill>
        <p:spPr>
          <a:xfrm>
            <a:off x="0" y="-1"/>
            <a:ext cx="11321716" cy="446371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2297"/>
          <a:stretch/>
        </p:blipFill>
        <p:spPr>
          <a:xfrm>
            <a:off x="0" y="-1"/>
            <a:ext cx="11321716" cy="537811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4127"/>
          <a:stretch/>
        </p:blipFill>
        <p:spPr>
          <a:xfrm>
            <a:off x="0" y="-1"/>
            <a:ext cx="11321716" cy="594360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8738"/>
          <a:stretch/>
        </p:blipFill>
        <p:spPr>
          <a:xfrm>
            <a:off x="0" y="0"/>
            <a:ext cx="11321716" cy="631658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321716" cy="692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61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Oefenopgave	1.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9074" y="1143001"/>
            <a:ext cx="10443410" cy="4898362"/>
          </a:xfrm>
        </p:spPr>
        <p:txBody>
          <a:bodyPr>
            <a:noAutofit/>
          </a:bodyPr>
          <a:lstStyle/>
          <a:p>
            <a:r>
              <a:rPr lang="nl-NL" sz="2500" dirty="0" smtClean="0"/>
              <a:t>Omdat leerlingen huiswerk lastig vinden bied ik een huiswerk service na school aan.</a:t>
            </a:r>
          </a:p>
          <a:p>
            <a:r>
              <a:rPr lang="nl-NL" sz="2500" dirty="0" smtClean="0"/>
              <a:t>Ik moet hiervoor een lokaal huren van het Thomas, dat kost me per maand 600 euro.</a:t>
            </a:r>
          </a:p>
          <a:p>
            <a:r>
              <a:rPr lang="nl-NL" sz="2500" dirty="0" smtClean="0"/>
              <a:t>Per uur dat ik huiswerkbegeleiding geef, raak ik extra vermoeid en drink ik 3 energiedrankjes + eten om voldoende energie te houden. De kosten daarvan zijn in totaal 30 euro per uur.</a:t>
            </a:r>
          </a:p>
          <a:p>
            <a:r>
              <a:rPr lang="nl-NL" sz="2500" dirty="0" smtClean="0"/>
              <a:t>Er komen naar de huiswerk service 10 leerlingen per uur, elke leerling betaald daarvoor 15 euro.</a:t>
            </a:r>
          </a:p>
          <a:p>
            <a:r>
              <a:rPr lang="nl-NL" sz="2500" dirty="0" smtClean="0"/>
              <a:t>Hoeveel uur moet ik huiswerkservice geven wil ik break even draaien?</a:t>
            </a:r>
          </a:p>
          <a:p>
            <a:r>
              <a:rPr lang="nl-NL" sz="2500" dirty="0" smtClean="0"/>
              <a:t>Ik wil in 3 uur break even draaien, welke prijs moet ik vragen per leerling?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675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08285"/>
            <a:ext cx="9189781" cy="593307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TK = 600 + 30q</a:t>
            </a:r>
          </a:p>
          <a:p>
            <a:r>
              <a:rPr lang="nl-NL" sz="2500" dirty="0" smtClean="0"/>
              <a:t>TO = 150q</a:t>
            </a:r>
          </a:p>
          <a:p>
            <a:r>
              <a:rPr lang="nl-NL" sz="2500" dirty="0" smtClean="0"/>
              <a:t>TO = TK 			600 + 30q = 150q</a:t>
            </a:r>
          </a:p>
          <a:p>
            <a:r>
              <a:rPr lang="nl-NL" sz="2500" dirty="0"/>
              <a:t>6</a:t>
            </a:r>
            <a:r>
              <a:rPr lang="nl-NL" sz="2500" dirty="0" smtClean="0"/>
              <a:t>00 = 120q</a:t>
            </a:r>
          </a:p>
          <a:p>
            <a:r>
              <a:rPr lang="nl-NL" sz="2500" dirty="0" smtClean="0"/>
              <a:t>Q = 5</a:t>
            </a:r>
          </a:p>
          <a:p>
            <a:endParaRPr lang="nl-NL" sz="2500" dirty="0"/>
          </a:p>
          <a:p>
            <a:r>
              <a:rPr lang="nl-NL" sz="2500" dirty="0" smtClean="0"/>
              <a:t>TK = 600 + 30 * 3 = 690</a:t>
            </a:r>
          </a:p>
          <a:p>
            <a:r>
              <a:rPr lang="nl-NL" sz="2500" dirty="0" smtClean="0"/>
              <a:t>TO = P * 3</a:t>
            </a:r>
          </a:p>
          <a:p>
            <a:r>
              <a:rPr lang="nl-NL" sz="2500" dirty="0" smtClean="0"/>
              <a:t>TO = TK = 690 = 3 * P, </a:t>
            </a:r>
          </a:p>
          <a:p>
            <a:r>
              <a:rPr lang="nl-NL" sz="2500" dirty="0" smtClean="0"/>
              <a:t>P = 230</a:t>
            </a:r>
          </a:p>
          <a:p>
            <a:r>
              <a:rPr lang="nl-NL" sz="2500" dirty="0" smtClean="0"/>
              <a:t>230 per 10 leerlingen = 23 per leerling.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6494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200" dirty="0" smtClean="0"/>
              <a:t>Marktaandeel.</a:t>
            </a:r>
          </a:p>
          <a:p>
            <a:r>
              <a:rPr lang="nl-NL" sz="2200" dirty="0" smtClean="0"/>
              <a:t>Totale opbrengst.								</a:t>
            </a:r>
          </a:p>
          <a:p>
            <a:r>
              <a:rPr lang="nl-NL" sz="2200" dirty="0" smtClean="0"/>
              <a:t>Totale kosten</a:t>
            </a:r>
          </a:p>
          <a:p>
            <a:r>
              <a:rPr lang="nl-NL" sz="2200" dirty="0" smtClean="0">
                <a:sym typeface="Wingdings" panose="05000000000000000000" pitchFamily="2" charset="2"/>
              </a:rPr>
              <a:t>afschrijvingskosten.</a:t>
            </a:r>
          </a:p>
          <a:p>
            <a:r>
              <a:rPr lang="nl-NL" sz="2200" dirty="0" smtClean="0"/>
              <a:t>Totale winst.</a:t>
            </a:r>
          </a:p>
          <a:p>
            <a:r>
              <a:rPr lang="nl-NL" sz="2200" dirty="0" smtClean="0"/>
              <a:t>Break even.</a:t>
            </a:r>
          </a:p>
          <a:p>
            <a:r>
              <a:rPr lang="nl-NL" sz="2200" dirty="0" smtClean="0"/>
              <a:t>Marginale opbrengst.</a:t>
            </a:r>
          </a:p>
          <a:p>
            <a:r>
              <a:rPr lang="nl-NL" sz="2200" dirty="0" smtClean="0"/>
              <a:t>Marginale kosten.</a:t>
            </a:r>
          </a:p>
          <a:p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21215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8969" y="1390568"/>
            <a:ext cx="10501010" cy="3880773"/>
          </a:xfrm>
        </p:spPr>
        <p:txBody>
          <a:bodyPr>
            <a:noAutofit/>
          </a:bodyPr>
          <a:lstStyle/>
          <a:p>
            <a:r>
              <a:rPr lang="nl-NL" sz="2000" dirty="0" smtClean="0"/>
              <a:t>Marktaandeel.				Afzet van de onderneming/ totale afzet markt * 100%</a:t>
            </a:r>
          </a:p>
          <a:p>
            <a:r>
              <a:rPr lang="nl-NL" sz="2000" dirty="0" smtClean="0"/>
              <a:t>Totale opbrengst.			Prijs * afzet					</a:t>
            </a:r>
          </a:p>
          <a:p>
            <a:r>
              <a:rPr lang="nl-NL" sz="2000" dirty="0" smtClean="0"/>
              <a:t>Totale kosten				Totale variabele kosten + totale constante kosten.</a:t>
            </a:r>
          </a:p>
          <a:p>
            <a:r>
              <a:rPr lang="nl-NL" sz="2000" dirty="0" smtClean="0">
                <a:sym typeface="Wingdings" panose="05000000000000000000" pitchFamily="2" charset="2"/>
              </a:rPr>
              <a:t>Afschrijvingskosten			Kosten die je maakt om machine te vervangen.</a:t>
            </a:r>
          </a:p>
          <a:p>
            <a:r>
              <a:rPr lang="nl-NL" sz="2000" dirty="0" smtClean="0"/>
              <a:t>Totale winst.					Totale opbrengst – totale kosten	</a:t>
            </a:r>
          </a:p>
          <a:p>
            <a:r>
              <a:rPr lang="nl-NL" sz="2000" dirty="0" smtClean="0"/>
              <a:t>Break even.					Zowel geen winst als verlies</a:t>
            </a:r>
          </a:p>
          <a:p>
            <a:r>
              <a:rPr lang="nl-NL" sz="2000" dirty="0" smtClean="0"/>
              <a:t>Break even omzet			de omzet waarbij je geen winst of verlies maakt.</a:t>
            </a:r>
          </a:p>
          <a:p>
            <a:r>
              <a:rPr lang="nl-NL" sz="2000" dirty="0" smtClean="0"/>
              <a:t>Break even afzet				de afzet waarbij je geen winst of verlies maakt.</a:t>
            </a:r>
          </a:p>
          <a:p>
            <a:r>
              <a:rPr lang="nl-NL" sz="2000" dirty="0" smtClean="0"/>
              <a:t>Marginale opbrengst.			Opbrengst van 1 extra product.</a:t>
            </a:r>
          </a:p>
          <a:p>
            <a:r>
              <a:rPr lang="nl-NL" sz="2000" dirty="0" smtClean="0"/>
              <a:t>Marginale kosten.			Kosten van 1 extra product.</a:t>
            </a:r>
          </a:p>
          <a:p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187327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Nabespreken 2.10 en 2.11 maken</a:t>
            </a:r>
          </a:p>
          <a:p>
            <a:r>
              <a:rPr lang="nl-NL" sz="2500" dirty="0" smtClean="0"/>
              <a:t>Paragraaf 2.3: de design fiets.</a:t>
            </a:r>
          </a:p>
          <a:p>
            <a:r>
              <a:rPr lang="nl-NL" sz="2500" dirty="0" smtClean="0"/>
              <a:t>Toetreden tot een nieuwe markt.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18943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Stapsgewijs.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Lastige sommetjes doen we stapsgewijs.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157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1105" y="609600"/>
            <a:ext cx="9131969" cy="1320800"/>
          </a:xfrm>
        </p:spPr>
        <p:txBody>
          <a:bodyPr/>
          <a:lstStyle/>
          <a:p>
            <a:r>
              <a:rPr lang="nl-NL" dirty="0" smtClean="0"/>
              <a:t>Zelfstandig maken opdracht 2.10 t/m 2.11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84653"/>
            <a:ext cx="4476615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 </a:t>
            </a:r>
          </a:p>
          <a:p>
            <a:pPr marL="0" indent="0">
              <a:buNone/>
            </a:pPr>
            <a:r>
              <a:rPr lang="nl-NL" sz="2500" dirty="0" smtClean="0"/>
              <a:t>Zelfstandig lezen en werken t/m 2.15</a:t>
            </a:r>
          </a:p>
          <a:p>
            <a:pPr marL="0" indent="0">
              <a:buNone/>
            </a:pPr>
            <a:r>
              <a:rPr lang="nl-NL" sz="2500" dirty="0" smtClean="0"/>
              <a:t>Dit is tevens het huiswerk voor morgen t/m 2.11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153949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153949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153949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153949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153949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153949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153949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317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890"/>
          <a:stretch/>
        </p:blipFill>
        <p:spPr>
          <a:xfrm>
            <a:off x="0" y="0"/>
            <a:ext cx="12192000" cy="8301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5781"/>
          <a:stretch/>
        </p:blipFill>
        <p:spPr>
          <a:xfrm>
            <a:off x="0" y="0"/>
            <a:ext cx="12192000" cy="16603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8590"/>
          <a:stretch/>
        </p:blipFill>
        <p:spPr>
          <a:xfrm>
            <a:off x="0" y="0"/>
            <a:ext cx="12192000" cy="20092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4290"/>
          <a:stretch/>
        </p:blipFill>
        <p:spPr>
          <a:xfrm>
            <a:off x="0" y="0"/>
            <a:ext cx="12192000" cy="31883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85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45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19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70032" cy="682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1237</TotalTime>
  <Words>357</Words>
  <Application>Microsoft Office PowerPoint</Application>
  <PresentationFormat>Breedbeeld</PresentationFormat>
  <Paragraphs>84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Trebuchet MS</vt:lpstr>
      <vt:lpstr>Wingdings</vt:lpstr>
      <vt:lpstr>Wingdings 3</vt:lpstr>
      <vt:lpstr>Facet</vt:lpstr>
      <vt:lpstr>Havo 4 Lesbrief Vervoer</vt:lpstr>
      <vt:lpstr>Hoofdstuk 1 en 2.</vt:lpstr>
      <vt:lpstr>Hoofdstuk 1 en 2.</vt:lpstr>
      <vt:lpstr>programma</vt:lpstr>
      <vt:lpstr>Stapsgewijs.</vt:lpstr>
      <vt:lpstr>Zelfstandig maken opdracht 2.10 t/m 2.11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Prijsbepalen.</vt:lpstr>
      <vt:lpstr>Zelfstandig maken opdracht 2.12 t/m 2.15</vt:lpstr>
      <vt:lpstr>PowerPoint-presentatie</vt:lpstr>
      <vt:lpstr>Oefenopgave 1.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Havo 4 Lesbrief Vervoer</dc:title>
  <dc:creator>Bas Jacobs</dc:creator>
  <cp:lastModifiedBy>Jacobs, B (Bas)</cp:lastModifiedBy>
  <cp:revision>18</cp:revision>
  <dcterms:created xsi:type="dcterms:W3CDTF">2016-01-11T13:38:51Z</dcterms:created>
  <dcterms:modified xsi:type="dcterms:W3CDTF">2017-09-19T06:49:46Z</dcterms:modified>
</cp:coreProperties>
</file>